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9" r:id="rId11"/>
    <p:sldId id="270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A208-2C70-42F2-A739-CE5F99239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9854-0924-4018-9459-B646DD272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55BA-DFE8-470E-937A-4F388025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47FD-5B46-445B-B253-52947522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94B91-2F31-4A61-9673-81029119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5778-0219-472F-B8C7-E2B8B579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0274F-41A7-4879-B498-0BD83DBCE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88F6-002D-4717-B302-EEF99CCC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F959-E67E-44B5-B607-5F4ADEDB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991D6-D53C-47AA-AB3D-752FFE88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6CDC4-BB3B-4B36-A110-DAD95813A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CC65D-57F9-4748-BAEE-6ED4D2BD0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CD5B-E234-449F-B627-54BA2766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4E3C-891E-4A1F-90C8-1A45A7D3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4368-981B-4524-A83F-0E40E194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61EA-46A8-43BF-99BB-114CFE51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22A9-5F10-47EC-86F4-7197DFDA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C630-5D67-45E7-A5A6-F758839A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C6C67-1C6A-4D7D-9224-EC6D0653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23D2-0FE3-41FC-82BF-0D299170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33AC-BABA-469C-BCD2-1B31313F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59331-3968-4CE0-8A84-ED8687F5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0B827-5A8F-4E90-A05A-A0E17244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3F209-3ED9-4057-AD7F-EE659848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DCDE-64DB-457C-ABDC-B45A3CC3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2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E886-BD15-4710-BD42-A16F23F9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3ED3-755F-4520-97E7-F1426CFFD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4FE8-CE8E-4137-A414-CDA6FE7B5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50697-56F3-4123-A750-F098968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4C7-196B-4F56-A37B-F4A71E46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30F65-42CB-4595-BA2F-9441B0FC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3E8A-94B2-4B0D-B70B-CAF995AB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480C-4A91-4080-A51B-F734B8E01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F8336-CF3B-4AF9-8D94-540DECB0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8D3D3-FFAB-4500-B9AF-2891AC344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1A91B-FD49-4B3A-A66F-CBC1F9AF1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E21188-9A88-4087-A013-57CCA02C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BFF23-B3E1-4E9B-9A05-6C970139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0D1B-A95C-4E5A-AE21-72BA64C3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6CEF-F8B0-4B0A-9759-5A0A30A1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C4C2F-DD9A-42E4-B559-4B7B3F8B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113F2-21B0-47F5-A3E1-4DAD4F5A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38557-BC42-4BAF-89BE-F9A57C2D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D26A0-748F-4119-809D-664C3B7D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9F3F6-0449-4EAE-9920-12BDD450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45F28-B49D-4304-8931-19BB6742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E496-4793-4170-91B1-69829D8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EFD5-ACF6-4F45-BB51-9312DEB5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6663A-1326-43FE-80B8-4249C4C3B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BD2DA-5359-45C5-81A8-34A41C25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7AC93-6360-41CE-B34E-3C80F96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DD6AA-8983-48A1-908D-9AF17245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6F76-4E7B-4D35-BA3E-9256F7E7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CE28E-2674-41B9-BC52-AA88F803F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D6C62-B168-4505-BC7D-48A1D9BDD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B2E3-41E0-4462-BC13-4970A6D7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BF4B-3EE7-43D3-A988-E7DAF1AF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3FB8-295F-4159-9817-93B45F15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031F2-9F50-41D1-88A5-6F080341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5DDC3-8D98-443F-A7DE-AEFD04115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38E4-3E32-4169-844C-A2F30F311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B54-6C00-4D5F-AC7A-234929BF849D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93BEA-C2B3-48FE-AB9E-9E0313EE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6361-D4E8-4DCB-9DAD-F034CE663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69F8-4698-45E4-8BC0-4A06A5A3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0C11-5332-4855-A457-0CCBFE4B6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571" y="615737"/>
            <a:ext cx="1021285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Investigating geopolymer-mediated adsorption of MRSA cells and secreted proteins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EC660-4101-4D3F-8B8E-078CD0491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789" y="3323969"/>
            <a:ext cx="9965725" cy="2665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Collin Ganser</a:t>
            </a:r>
          </a:p>
          <a:p>
            <a:r>
              <a:rPr lang="en-US" dirty="0"/>
              <a:t>Dr. Shelley E. </a:t>
            </a:r>
            <a:r>
              <a:rPr lang="en-US" dirty="0" err="1"/>
              <a:t>Haydel</a:t>
            </a:r>
            <a:r>
              <a:rPr lang="en-US" dirty="0"/>
              <a:t> – The </a:t>
            </a:r>
            <a:r>
              <a:rPr lang="en-US" dirty="0" err="1"/>
              <a:t>Biodesign</a:t>
            </a:r>
            <a:r>
              <a:rPr lang="en-US" dirty="0"/>
              <a:t> Institute Center for Immunotherapy, Vaccines and Virotherapy</a:t>
            </a:r>
          </a:p>
          <a:p>
            <a:r>
              <a:rPr lang="en-US" dirty="0" err="1"/>
              <a:t>Shaojiang</a:t>
            </a:r>
            <a:r>
              <a:rPr lang="en-US" dirty="0"/>
              <a:t> Chen and Dr. Dong-</a:t>
            </a:r>
            <a:r>
              <a:rPr lang="en-US" dirty="0" err="1"/>
              <a:t>Kyun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– The </a:t>
            </a:r>
            <a:r>
              <a:rPr lang="en-US" dirty="0" err="1"/>
              <a:t>Biodesign</a:t>
            </a:r>
            <a:r>
              <a:rPr lang="en-US" dirty="0"/>
              <a:t> Institute Center for Molecular Design and Biomimetics</a:t>
            </a:r>
          </a:p>
          <a:p>
            <a:r>
              <a:rPr lang="en-US" dirty="0"/>
              <a:t>4-13-19</a:t>
            </a:r>
          </a:p>
          <a:p>
            <a:r>
              <a:rPr lang="en-US" dirty="0"/>
              <a:t>Arizona NASA Space Grant Statewide Symposium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BE5CD-1F38-4964-91C9-91FE567D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638" y="5677296"/>
            <a:ext cx="756851" cy="1074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C6AA3-4692-43FA-A621-3A051F7F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5944095"/>
            <a:ext cx="807929" cy="8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Geopolymers’ ability to adsorb whole MRSA cells: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macroGP</a:t>
            </a:r>
            <a:r>
              <a:rPr lang="en-US" dirty="0"/>
              <a:t> &gt; SA-</a:t>
            </a:r>
            <a:r>
              <a:rPr lang="en-US" dirty="0" err="1"/>
              <a:t>macroGP</a:t>
            </a:r>
            <a:r>
              <a:rPr lang="en-US" dirty="0"/>
              <a:t> &gt; SA-</a:t>
            </a:r>
            <a:r>
              <a:rPr lang="en-US" dirty="0" err="1"/>
              <a:t>mesoGP</a:t>
            </a:r>
            <a:r>
              <a:rPr lang="en-US" dirty="0"/>
              <a:t> &gt; </a:t>
            </a:r>
            <a:r>
              <a:rPr lang="en-US" dirty="0" err="1"/>
              <a:t>mesoGP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SA-</a:t>
            </a:r>
            <a:r>
              <a:rPr lang="en-US" dirty="0" err="1"/>
              <a:t>macroGP</a:t>
            </a:r>
            <a:r>
              <a:rPr lang="en-US" dirty="0"/>
              <a:t> (1 mg/mL) does not adsorb MRSA CFP (2.7-27μg/mL)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1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330200" defTabSz="3135313">
              <a:lnSpc>
                <a:spcPct val="100000"/>
              </a:lnSpc>
            </a:pPr>
            <a:r>
              <a:rPr lang="en-US" dirty="0"/>
              <a:t>Compare different concentrations and types of GP for CFP adsorption</a:t>
            </a:r>
          </a:p>
          <a:p>
            <a:pPr marL="457200" indent="-330200" defTabSz="3135313">
              <a:lnSpc>
                <a:spcPct val="100000"/>
              </a:lnSpc>
            </a:pPr>
            <a:r>
              <a:rPr lang="en-US" dirty="0"/>
              <a:t>If GP adsorbs MRSA CFP, perform mass spectrometry to identify adsorbed proteins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90"/>
            <a:ext cx="10515600" cy="4351338"/>
          </a:xfrm>
        </p:spPr>
        <p:txBody>
          <a:bodyPr/>
          <a:lstStyle/>
          <a:p>
            <a:r>
              <a:rPr lang="en-US" dirty="0"/>
              <a:t>Dr. Shelley E. </a:t>
            </a:r>
            <a:r>
              <a:rPr lang="en-US" dirty="0" err="1"/>
              <a:t>Haydel</a:t>
            </a:r>
            <a:endParaRPr lang="en-US" dirty="0"/>
          </a:p>
          <a:p>
            <a:r>
              <a:rPr lang="en-US" dirty="0"/>
              <a:t>John Popovich</a:t>
            </a:r>
          </a:p>
          <a:p>
            <a:r>
              <a:rPr lang="en-US" dirty="0"/>
              <a:t>Michelle McBride</a:t>
            </a:r>
          </a:p>
          <a:p>
            <a:r>
              <a:rPr lang="en-US" dirty="0" err="1"/>
              <a:t>Shaojiang</a:t>
            </a:r>
            <a:r>
              <a:rPr lang="en-US" dirty="0"/>
              <a:t> Chen</a:t>
            </a:r>
          </a:p>
          <a:p>
            <a:r>
              <a:rPr lang="en-US" dirty="0"/>
              <a:t>Dr. Dong-</a:t>
            </a:r>
            <a:r>
              <a:rPr lang="en-US" dirty="0" err="1"/>
              <a:t>Kyun</a:t>
            </a:r>
            <a:r>
              <a:rPr lang="en-US" dirty="0"/>
              <a:t> </a:t>
            </a:r>
            <a:r>
              <a:rPr lang="en-US" dirty="0" err="1"/>
              <a:t>Seo</a:t>
            </a:r>
            <a:endParaRPr lang="en-US" dirty="0"/>
          </a:p>
          <a:p>
            <a:r>
              <a:rPr lang="en-US" dirty="0"/>
              <a:t>ASU/NASA Space Grant</a:t>
            </a:r>
          </a:p>
          <a:p>
            <a:r>
              <a:rPr lang="en-US" dirty="0"/>
              <a:t>School of Life Sciences Undergraduate Research (SOLUR)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Thank</a:t>
            </a:r>
            <a:r>
              <a:rPr lang="en-US" dirty="0"/>
              <a:t> </a:t>
            </a:r>
            <a:r>
              <a:rPr lang="en-US" sz="4800" dirty="0"/>
              <a:t>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2475"/>
            <a:ext cx="10515600" cy="112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Methicillin-resistant Staphylococcus aureus</a:t>
            </a:r>
          </a:p>
          <a:p>
            <a:pPr>
              <a:lnSpc>
                <a:spcPct val="100000"/>
              </a:lnSpc>
            </a:pPr>
            <a:r>
              <a:rPr lang="en-US" dirty="0"/>
              <a:t>Major cause of skin and soft tissue infections</a:t>
            </a:r>
          </a:p>
          <a:p>
            <a:pPr>
              <a:lnSpc>
                <a:spcPct val="100000"/>
              </a:lnSpc>
            </a:pPr>
            <a:r>
              <a:rPr lang="en-US" dirty="0"/>
              <a:t>Difficult to treat due to antibiotic resistance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D264F-B798-4261-B660-849843472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228" y="3041931"/>
            <a:ext cx="3715263" cy="2263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4D986-7B67-43BA-9793-66EFF78E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204" y="3821382"/>
            <a:ext cx="3927814" cy="2208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A810C8-A216-44C2-A382-FE28ECC15AA4}"/>
              </a:ext>
            </a:extLst>
          </p:cNvPr>
          <p:cNvSpPr/>
          <p:nvPr/>
        </p:nvSpPr>
        <p:spPr>
          <a:xfrm>
            <a:off x="1163595" y="603009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</a:rPr>
              <a:t>Fritz, A. L., &amp; </a:t>
            </a:r>
            <a:r>
              <a:rPr lang="en-US" sz="10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Jasmer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</a:rPr>
              <a:t>, R. (2018). Everything You Need to Know About the Superbug, MRSA | Everyday Health.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58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Treatment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Antimicrobial peptides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FF708-5682-427B-96E5-A6DF065FA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0" y="2588740"/>
            <a:ext cx="4689391" cy="334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0C380-6B34-479A-B846-EACF4E3B8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88" r="25456"/>
          <a:stretch/>
        </p:blipFill>
        <p:spPr>
          <a:xfrm>
            <a:off x="7099959" y="3385694"/>
            <a:ext cx="3534031" cy="28786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C6A378-3391-48D8-B50D-D60DD9AC9063}"/>
              </a:ext>
            </a:extLst>
          </p:cNvPr>
          <p:cNvSpPr txBox="1">
            <a:spLocks/>
          </p:cNvSpPr>
          <p:nvPr/>
        </p:nvSpPr>
        <p:spPr>
          <a:xfrm>
            <a:off x="6096000" y="180185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Metal ions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Microzeolites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/>
              <a:t>Nanozeolites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527DB-F670-48FE-92C2-E7AD2108A986}"/>
              </a:ext>
            </a:extLst>
          </p:cNvPr>
          <p:cNvSpPr txBox="1"/>
          <p:nvPr/>
        </p:nvSpPr>
        <p:spPr>
          <a:xfrm>
            <a:off x="908220" y="5842344"/>
            <a:ext cx="4826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Bahar</a:t>
            </a:r>
            <a:r>
              <a:rPr lang="en-US" sz="1000" dirty="0"/>
              <a:t>, A. A., &amp; Ren, D. (2013). Antimicrobial Peptides. </a:t>
            </a:r>
            <a:r>
              <a:rPr lang="en-US" sz="1000" i="1" dirty="0"/>
              <a:t>Pharmaceuticals,6</a:t>
            </a:r>
            <a:r>
              <a:rPr lang="en-US" sz="1000" dirty="0"/>
              <a:t>(12), 1543-1575.</a:t>
            </a:r>
          </a:p>
        </p:txBody>
      </p:sp>
    </p:spTree>
    <p:extLst>
      <p:ext uri="{BB962C8B-B14F-4D97-AF65-F5344CB8AC3E}">
        <p14:creationId xmlns:p14="http://schemas.microsoft.com/office/powerpoint/2010/main" val="200298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Aluminosilicate materials</a:t>
            </a:r>
          </a:p>
          <a:p>
            <a:pPr>
              <a:lnSpc>
                <a:spcPct val="100000"/>
              </a:lnSpc>
            </a:pPr>
            <a:r>
              <a:rPr lang="en-US" dirty="0"/>
              <a:t>Contain cage-like structures that act as pores</a:t>
            </a:r>
          </a:p>
          <a:p>
            <a:pPr>
              <a:lnSpc>
                <a:spcPct val="100000"/>
              </a:lnSpc>
            </a:pPr>
            <a:r>
              <a:rPr lang="en-US" dirty="0"/>
              <a:t>Can alter pore size</a:t>
            </a:r>
          </a:p>
          <a:p>
            <a:pPr lvl="1">
              <a:lnSpc>
                <a:spcPct val="100000"/>
              </a:lnSpc>
            </a:pPr>
            <a:r>
              <a:rPr lang="en-US"/>
              <a:t>macro </a:t>
            </a:r>
            <a:r>
              <a:rPr lang="en-US" dirty="0"/>
              <a:t>vs. meso</a:t>
            </a:r>
          </a:p>
          <a:p>
            <a:pPr>
              <a:lnSpc>
                <a:spcPct val="100000"/>
              </a:lnSpc>
            </a:pPr>
            <a:r>
              <a:rPr lang="en-US" dirty="0"/>
              <a:t>Can alter surface chemistry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non-coated vs. stearic acid-coated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6" name="Picture 5" descr="../../../Research/My%20Publications/toxin%20removal/Electron%20microscopic%20images/Merged-MacroGP_Don.jpg">
            <a:extLst>
              <a:ext uri="{FF2B5EF4-FFF2-40B4-BE49-F238E27FC236}">
                <a16:creationId xmlns:a16="http://schemas.microsoft.com/office/drawing/2014/main" id="{26658669-4845-4181-99C2-1824B08A01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11" y="3178283"/>
            <a:ext cx="4505067" cy="3163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1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4E44-1353-4DC5-8312-D5C51899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Tested geopolymers adsorption capability of whole cells and secreted proteins (culture filtrate proteins [CFP])</a:t>
            </a:r>
          </a:p>
          <a:p>
            <a:pPr>
              <a:lnSpc>
                <a:spcPct val="100000"/>
              </a:lnSpc>
            </a:pPr>
            <a:r>
              <a:rPr lang="en-US" dirty="0"/>
              <a:t>Basic idea: isolate adsorption target and incubate with geopolymers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MRSA Whole Cell Adsorption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3ADC69-C70B-4F2C-BA49-B32EE3DB8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" y="3429000"/>
            <a:ext cx="2640889" cy="2562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6DD602-F8DE-4764-90F3-F00658B05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33" y="3402711"/>
            <a:ext cx="1165112" cy="2807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5249B3-48DF-4465-BEB5-5CCAC2C6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89" y="3402711"/>
            <a:ext cx="1484492" cy="28809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B4EC3D-E2C9-4672-9F3C-86F23E14D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24" y="3673890"/>
            <a:ext cx="1988992" cy="20728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DCA182-3408-4AD1-A8CE-0F112475641E}"/>
              </a:ext>
            </a:extLst>
          </p:cNvPr>
          <p:cNvSpPr txBox="1"/>
          <p:nvPr/>
        </p:nvSpPr>
        <p:spPr>
          <a:xfrm>
            <a:off x="472582" y="1614212"/>
            <a:ext cx="274134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Grew MRSA in tryptic soy broth and resuspended in saline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A1A827-5ED4-45F3-A41D-477D81967BE6}"/>
              </a:ext>
            </a:extLst>
          </p:cNvPr>
          <p:cNvSpPr txBox="1"/>
          <p:nvPr/>
        </p:nvSpPr>
        <p:spPr>
          <a:xfrm>
            <a:off x="3641322" y="1613748"/>
            <a:ext cx="246202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Incubated MRSA cells with 10, 5, and 0 mg/mL GP for 1 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DCB8B0-75B0-41B0-8747-B77DE8B2E312}"/>
              </a:ext>
            </a:extLst>
          </p:cNvPr>
          <p:cNvSpPr txBox="1"/>
          <p:nvPr/>
        </p:nvSpPr>
        <p:spPr>
          <a:xfrm>
            <a:off x="6567611" y="1605715"/>
            <a:ext cx="228922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Separated unbound MRSA from GP with filter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173864-D3E4-4D6B-9B20-3AB3F4074B4D}"/>
              </a:ext>
            </a:extLst>
          </p:cNvPr>
          <p:cNvSpPr txBox="1"/>
          <p:nvPr/>
        </p:nvSpPr>
        <p:spPr>
          <a:xfrm>
            <a:off x="9349638" y="1613748"/>
            <a:ext cx="21697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Plated unbound MRSA to quantify GP adsorption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65B086-AD83-448C-A62A-6CC6DA34C100}"/>
              </a:ext>
            </a:extLst>
          </p:cNvPr>
          <p:cNvSpPr/>
          <p:nvPr/>
        </p:nvSpPr>
        <p:spPr>
          <a:xfrm>
            <a:off x="3213924" y="4738816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F59B37-52E2-42E1-BD39-C7263E13C810}"/>
              </a:ext>
            </a:extLst>
          </p:cNvPr>
          <p:cNvSpPr/>
          <p:nvPr/>
        </p:nvSpPr>
        <p:spPr>
          <a:xfrm>
            <a:off x="5785705" y="4710300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D39F430-8DC3-4657-9744-51275F50188C}"/>
              </a:ext>
            </a:extLst>
          </p:cNvPr>
          <p:cNvSpPr/>
          <p:nvPr/>
        </p:nvSpPr>
        <p:spPr>
          <a:xfrm>
            <a:off x="8451181" y="4710300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A76F9E9-FF4B-4BCD-BC6E-6C95253A361B}"/>
              </a:ext>
            </a:extLst>
          </p:cNvPr>
          <p:cNvSpPr/>
          <p:nvPr/>
        </p:nvSpPr>
        <p:spPr>
          <a:xfrm>
            <a:off x="3262451" y="2285905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662830-E979-49F8-8960-18AE87853A72}"/>
              </a:ext>
            </a:extLst>
          </p:cNvPr>
          <p:cNvSpPr/>
          <p:nvPr/>
        </p:nvSpPr>
        <p:spPr>
          <a:xfrm>
            <a:off x="6170404" y="2285905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1CEC6C7-5EFC-4F21-9767-1119D45A959A}"/>
              </a:ext>
            </a:extLst>
          </p:cNvPr>
          <p:cNvSpPr/>
          <p:nvPr/>
        </p:nvSpPr>
        <p:spPr>
          <a:xfrm>
            <a:off x="8928898" y="2277872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Cell Adsorption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B1356-285B-434A-863D-91D23CDE5EB8}"/>
              </a:ext>
            </a:extLst>
          </p:cNvPr>
          <p:cNvPicPr/>
          <p:nvPr/>
        </p:nvPicPr>
        <p:blipFill rotWithShape="1">
          <a:blip r:embed="rId4"/>
          <a:srcRect t="16188"/>
          <a:stretch/>
        </p:blipFill>
        <p:spPr>
          <a:xfrm>
            <a:off x="2076292" y="1523872"/>
            <a:ext cx="6430727" cy="5511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C7B2B-495D-4EE5-9F91-63699073F14F}"/>
              </a:ext>
            </a:extLst>
          </p:cNvPr>
          <p:cNvPicPr/>
          <p:nvPr/>
        </p:nvPicPr>
        <p:blipFill rotWithShape="1">
          <a:blip r:embed="rId4"/>
          <a:srcRect l="15534" t="2663" r="39799" b="82993"/>
          <a:stretch/>
        </p:blipFill>
        <p:spPr>
          <a:xfrm>
            <a:off x="8542565" y="1690688"/>
            <a:ext cx="3085143" cy="943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E7F79-8D36-497B-8E9A-1B5CE9BA07B5}"/>
              </a:ext>
            </a:extLst>
          </p:cNvPr>
          <p:cNvPicPr/>
          <p:nvPr/>
        </p:nvPicPr>
        <p:blipFill rotWithShape="1">
          <a:blip r:embed="rId4"/>
          <a:srcRect l="58161" t="3900" b="82620"/>
          <a:stretch/>
        </p:blipFill>
        <p:spPr>
          <a:xfrm>
            <a:off x="8629297" y="2776405"/>
            <a:ext cx="2889806" cy="8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Secreted MRSA Protein Adsorption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ABBE3-B8B9-4C11-83BF-313FD8197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00" y="3793524"/>
            <a:ext cx="2608305" cy="195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C7C31-0CC2-4839-9687-C54A9CAF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14" y="3571025"/>
            <a:ext cx="974196" cy="3000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328C8-CBD2-437A-B55E-8DF067700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" y="3571025"/>
            <a:ext cx="2432367" cy="2360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355A-9227-4473-8F74-80E8E45DE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79" y="3571025"/>
            <a:ext cx="1704109" cy="297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7A5931-AD6E-49C9-BD90-ADE7CF587EC5}"/>
              </a:ext>
            </a:extLst>
          </p:cNvPr>
          <p:cNvSpPr txBox="1"/>
          <p:nvPr/>
        </p:nvSpPr>
        <p:spPr>
          <a:xfrm>
            <a:off x="450543" y="1614212"/>
            <a:ext cx="223087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Grew MRSA in chemically defined medium to generate CFP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FD812-475F-48B7-A00D-32BDDADA2D5A}"/>
              </a:ext>
            </a:extLst>
          </p:cNvPr>
          <p:cNvSpPr txBox="1"/>
          <p:nvPr/>
        </p:nvSpPr>
        <p:spPr>
          <a:xfrm>
            <a:off x="3132165" y="1614212"/>
            <a:ext cx="240542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Separated CFP from MRSA to remove whole cells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BF7D5-7C42-40E6-AE9C-13C64CB14C15}"/>
              </a:ext>
            </a:extLst>
          </p:cNvPr>
          <p:cNvSpPr txBox="1"/>
          <p:nvPr/>
        </p:nvSpPr>
        <p:spPr>
          <a:xfrm>
            <a:off x="6019227" y="1614212"/>
            <a:ext cx="240542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Incubated CFP with GP for 1 h to test adsorption capabilities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13CA4-A90B-4F97-8247-EDFF8C52F08D}"/>
              </a:ext>
            </a:extLst>
          </p:cNvPr>
          <p:cNvSpPr txBox="1"/>
          <p:nvPr/>
        </p:nvSpPr>
        <p:spPr>
          <a:xfrm>
            <a:off x="8940114" y="1614212"/>
            <a:ext cx="262690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135313"/>
            <a:r>
              <a:rPr lang="en-US" sz="2400" dirty="0"/>
              <a:t>Resolved on SDS-PAGE to compare CFP incubated with and without GP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FBFA0D-D423-4E8C-BFD6-47C18180BD9C}"/>
              </a:ext>
            </a:extLst>
          </p:cNvPr>
          <p:cNvSpPr/>
          <p:nvPr/>
        </p:nvSpPr>
        <p:spPr>
          <a:xfrm>
            <a:off x="2666683" y="4686026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ED8E023-22A7-46CC-B673-63331EFAD2DD}"/>
              </a:ext>
            </a:extLst>
          </p:cNvPr>
          <p:cNvSpPr/>
          <p:nvPr/>
        </p:nvSpPr>
        <p:spPr>
          <a:xfrm>
            <a:off x="5358146" y="4686026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987823E-16B7-4FFC-BF90-58328C81AA2F}"/>
              </a:ext>
            </a:extLst>
          </p:cNvPr>
          <p:cNvSpPr/>
          <p:nvPr/>
        </p:nvSpPr>
        <p:spPr>
          <a:xfrm>
            <a:off x="7648898" y="4686026"/>
            <a:ext cx="930964" cy="5049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478CF20-DC88-49FD-B970-FE96F57421A2}"/>
              </a:ext>
            </a:extLst>
          </p:cNvPr>
          <p:cNvSpPr/>
          <p:nvPr/>
        </p:nvSpPr>
        <p:spPr>
          <a:xfrm>
            <a:off x="2735540" y="2286369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B1FC280-4DA3-4AD8-A738-98C79B7B205B}"/>
              </a:ext>
            </a:extLst>
          </p:cNvPr>
          <p:cNvSpPr/>
          <p:nvPr/>
        </p:nvSpPr>
        <p:spPr>
          <a:xfrm>
            <a:off x="5608624" y="2286369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D03F7FE-4A60-4240-9505-B24946F01FF7}"/>
              </a:ext>
            </a:extLst>
          </p:cNvPr>
          <p:cNvSpPr/>
          <p:nvPr/>
        </p:nvSpPr>
        <p:spPr>
          <a:xfrm>
            <a:off x="8508042" y="2286369"/>
            <a:ext cx="348679" cy="2253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7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21AE-2A5D-469D-8149-6B9740A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Secreted Protein Adsorption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E6861-932D-4FC4-AAD9-FAA9B045D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1" y="6091881"/>
            <a:ext cx="660143" cy="660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2331E-126C-4C30-9235-7750F0B1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504" y="5931286"/>
            <a:ext cx="577985" cy="82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5F12E-FA22-4490-83AA-4C68B68CAF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29882" r="16058" b="18896"/>
          <a:stretch/>
        </p:blipFill>
        <p:spPr>
          <a:xfrm>
            <a:off x="2383459" y="2566869"/>
            <a:ext cx="7577482" cy="3808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24AD4-904C-443F-BA01-4D5BB07FF19C}"/>
              </a:ext>
            </a:extLst>
          </p:cNvPr>
          <p:cNvSpPr txBox="1"/>
          <p:nvPr/>
        </p:nvSpPr>
        <p:spPr>
          <a:xfrm>
            <a:off x="2667000" y="156125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2DD6B-9E16-4E6E-8383-08CCEE1B409B}"/>
              </a:ext>
            </a:extLst>
          </p:cNvPr>
          <p:cNvSpPr txBox="1"/>
          <p:nvPr/>
        </p:nvSpPr>
        <p:spPr>
          <a:xfrm>
            <a:off x="3733800" y="156571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5E0AF8-9120-457C-8E1F-CBD56A9394B9}"/>
              </a:ext>
            </a:extLst>
          </p:cNvPr>
          <p:cNvCxnSpPr>
            <a:cxnSpLocks/>
          </p:cNvCxnSpPr>
          <p:nvPr/>
        </p:nvCxnSpPr>
        <p:spPr bwMode="auto">
          <a:xfrm>
            <a:off x="2514600" y="2022915"/>
            <a:ext cx="60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06439B-F77C-428B-A037-B10DEA624BFC}"/>
              </a:ext>
            </a:extLst>
          </p:cNvPr>
          <p:cNvSpPr txBox="1"/>
          <p:nvPr/>
        </p:nvSpPr>
        <p:spPr>
          <a:xfrm>
            <a:off x="1825473" y="215539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FE071-D883-40E9-A9C3-E0D0F1589F8A}"/>
              </a:ext>
            </a:extLst>
          </p:cNvPr>
          <p:cNvSpPr txBox="1"/>
          <p:nvPr/>
        </p:nvSpPr>
        <p:spPr>
          <a:xfrm>
            <a:off x="914400" y="1699005"/>
            <a:ext cx="151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μg</a:t>
            </a:r>
            <a:r>
              <a:rPr lang="en-US" sz="2000" dirty="0"/>
              <a:t>/mL CFP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7BA052-CCDB-45E4-BD2F-8D73ABF5E79D}"/>
              </a:ext>
            </a:extLst>
          </p:cNvPr>
          <p:cNvCxnSpPr>
            <a:cxnSpLocks/>
          </p:cNvCxnSpPr>
          <p:nvPr/>
        </p:nvCxnSpPr>
        <p:spPr bwMode="auto">
          <a:xfrm>
            <a:off x="3352800" y="2020520"/>
            <a:ext cx="1295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A3DB71-0862-4DBB-98E5-692264E219CF}"/>
              </a:ext>
            </a:extLst>
          </p:cNvPr>
          <p:cNvSpPr txBox="1"/>
          <p:nvPr/>
        </p:nvSpPr>
        <p:spPr>
          <a:xfrm>
            <a:off x="5140912" y="15628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70EFA-7158-4E34-84FD-65BC4C8C02C3}"/>
              </a:ext>
            </a:extLst>
          </p:cNvPr>
          <p:cNvSpPr txBox="1"/>
          <p:nvPr/>
        </p:nvSpPr>
        <p:spPr>
          <a:xfrm>
            <a:off x="6481433" y="1555208"/>
            <a:ext cx="8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7408E4-8442-49BA-A32E-D2801CBB4055}"/>
              </a:ext>
            </a:extLst>
          </p:cNvPr>
          <p:cNvSpPr txBox="1"/>
          <p:nvPr/>
        </p:nvSpPr>
        <p:spPr>
          <a:xfrm>
            <a:off x="8121714" y="156282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35B1F-49B4-4630-B6F6-F24884FA9661}"/>
              </a:ext>
            </a:extLst>
          </p:cNvPr>
          <p:cNvSpPr txBox="1"/>
          <p:nvPr/>
        </p:nvSpPr>
        <p:spPr>
          <a:xfrm>
            <a:off x="9042692" y="1553310"/>
            <a:ext cx="93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CDM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4DA658-86DB-42D5-8715-29BD532C0FC7}"/>
              </a:ext>
            </a:extLst>
          </p:cNvPr>
          <p:cNvCxnSpPr>
            <a:cxnSpLocks/>
          </p:cNvCxnSpPr>
          <p:nvPr/>
        </p:nvCxnSpPr>
        <p:spPr bwMode="auto">
          <a:xfrm>
            <a:off x="4839541" y="2018023"/>
            <a:ext cx="1295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2D9ADF-3EE4-45A8-9760-31A2DDAAC9EA}"/>
              </a:ext>
            </a:extLst>
          </p:cNvPr>
          <p:cNvCxnSpPr>
            <a:cxnSpLocks/>
          </p:cNvCxnSpPr>
          <p:nvPr/>
        </p:nvCxnSpPr>
        <p:spPr bwMode="auto">
          <a:xfrm>
            <a:off x="6296206" y="2017472"/>
            <a:ext cx="1295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412355-BD86-4E55-94A5-EA290867ACBA}"/>
              </a:ext>
            </a:extLst>
          </p:cNvPr>
          <p:cNvCxnSpPr>
            <a:cxnSpLocks/>
          </p:cNvCxnSpPr>
          <p:nvPr/>
        </p:nvCxnSpPr>
        <p:spPr bwMode="auto">
          <a:xfrm>
            <a:off x="7778814" y="2014975"/>
            <a:ext cx="1295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BF65A-B757-41FE-A04B-68A952DAF69E}"/>
              </a:ext>
            </a:extLst>
          </p:cNvPr>
          <p:cNvCxnSpPr>
            <a:cxnSpLocks/>
          </p:cNvCxnSpPr>
          <p:nvPr/>
        </p:nvCxnSpPr>
        <p:spPr bwMode="auto">
          <a:xfrm>
            <a:off x="9191806" y="2013553"/>
            <a:ext cx="60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5C6303-FC91-4B16-9E7F-2B2D4F576DF4}"/>
              </a:ext>
            </a:extLst>
          </p:cNvPr>
          <p:cNvSpPr txBox="1"/>
          <p:nvPr/>
        </p:nvSpPr>
        <p:spPr>
          <a:xfrm>
            <a:off x="3531731" y="2093836"/>
            <a:ext cx="111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     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008E8C-A3ED-4D4C-A7CD-5ED18B086B59}"/>
              </a:ext>
            </a:extLst>
          </p:cNvPr>
          <p:cNvSpPr txBox="1"/>
          <p:nvPr/>
        </p:nvSpPr>
        <p:spPr>
          <a:xfrm>
            <a:off x="4998558" y="2085041"/>
            <a:ext cx="111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     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C365A-31EE-40D5-B330-193A6BA8F459}"/>
              </a:ext>
            </a:extLst>
          </p:cNvPr>
          <p:cNvSpPr txBox="1"/>
          <p:nvPr/>
        </p:nvSpPr>
        <p:spPr>
          <a:xfrm>
            <a:off x="6457920" y="2099520"/>
            <a:ext cx="111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     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89F218-4BDC-4159-8748-5AA9639060B0}"/>
              </a:ext>
            </a:extLst>
          </p:cNvPr>
          <p:cNvSpPr txBox="1"/>
          <p:nvPr/>
        </p:nvSpPr>
        <p:spPr>
          <a:xfrm>
            <a:off x="7917282" y="2090190"/>
            <a:ext cx="111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      +</a:t>
            </a:r>
          </a:p>
        </p:txBody>
      </p:sp>
    </p:spTree>
    <p:extLst>
      <p:ext uri="{BB962C8B-B14F-4D97-AF65-F5344CB8AC3E}">
        <p14:creationId xmlns:p14="http://schemas.microsoft.com/office/powerpoint/2010/main" val="180666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391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Investigating geopolymer-mediated adsorption of MRSA cells and secreted proteins</vt:lpstr>
      <vt:lpstr>MRSA</vt:lpstr>
      <vt:lpstr>Alternative Treatment Methods</vt:lpstr>
      <vt:lpstr>Geopolymers</vt:lpstr>
      <vt:lpstr>Methodology</vt:lpstr>
      <vt:lpstr>MRSA Whole Cell Adsorption</vt:lpstr>
      <vt:lpstr>Whole Cell Adsorption Results</vt:lpstr>
      <vt:lpstr>Secreted MRSA Protein Adsorption</vt:lpstr>
      <vt:lpstr>Secreted Protein Adsorption Results</vt:lpstr>
      <vt:lpstr>Conclusions</vt:lpstr>
      <vt:lpstr>Future Directions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 Ganser</dc:creator>
  <cp:lastModifiedBy>Collin Ganser</cp:lastModifiedBy>
  <cp:revision>119</cp:revision>
  <dcterms:created xsi:type="dcterms:W3CDTF">2019-04-01T04:18:17Z</dcterms:created>
  <dcterms:modified xsi:type="dcterms:W3CDTF">2019-04-02T04:15:06Z</dcterms:modified>
</cp:coreProperties>
</file>